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jukebox/" TargetMode="External"/><Relationship Id="rId3" Type="http://schemas.openxmlformats.org/officeDocument/2006/relationships/hyperlink" Target="https://towardsdatascience.com/visualizing-musical-performance-5da28b96957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luehuff/computer-chess-and-how-it-works-e3aea346d757" TargetMode="External"/><Relationship Id="rId3" Type="http://schemas.openxmlformats.org/officeDocument/2006/relationships/hyperlink" Target="http://sonatica.fm/blog/item/11-bach-to-the-future-computer-generated-musical-composition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inary.com/blog/how_to_generate_waveform_images_from_audio_files" TargetMode="External"/><Relationship Id="rId3" Type="http://schemas.openxmlformats.org/officeDocument/2006/relationships/hyperlink" Target="https://www.softpedia.com/get/Multimedia/Audio/Audio-Editors-Recorders/Speedy-MIDI.s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2016/06/10/recurrent-neural-network-generation-tutorial" TargetMode="External"/><Relationship Id="rId3" Type="http://schemas.openxmlformats.org/officeDocument/2006/relationships/hyperlink" Target="https://towardsdatascience.com/generating-piano-music-with-dilated-convolutional-neural-networks-d81d02e1dda6" TargetMode="External"/><Relationship Id="rId4" Type="http://schemas.openxmlformats.org/officeDocument/2006/relationships/hyperlink" Target="https://magenta.tensorflow.org/music-transform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music-transformer" TargetMode="External"/><Relationship Id="rId3" Type="http://schemas.openxmlformats.org/officeDocument/2006/relationships/hyperlink" Target="https://thispersondoesnotexist.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music-transformer" TargetMode="External"/><Relationship Id="rId3" Type="http://schemas.openxmlformats.org/officeDocument/2006/relationships/hyperlink" Target="https://gluon.mxnet.io/chapter14_generative-adversarial-networks/dcgan.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0062da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0062da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10062da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10062da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10062da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10062da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10062da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10062da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10062daf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10062daf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outputs never seemed to pick up all the info needed to make a successful composition. In the sheet music for one of our songs generated, you can see there are many accidentals, as if the model is not learning key signatures. And the notes aren’t appearing on downbeats in measures 4-6, which would be relatively rare in classical </a:t>
            </a:r>
            <a:r>
              <a:rPr lang="en"/>
              <a:t>composition</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10062daf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10062daf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a:t>
            </a:r>
            <a:r>
              <a:rPr lang="en" u="sng">
                <a:solidFill>
                  <a:schemeClr val="hlink"/>
                </a:solidFill>
                <a:hlinkClick r:id="rId2"/>
              </a:rPr>
              <a:t>https://openai.com/blog/jukebox/</a:t>
            </a:r>
            <a:r>
              <a:rPr lang="en"/>
              <a:t> </a:t>
            </a:r>
            <a:endParaRPr/>
          </a:p>
          <a:p>
            <a:pPr indent="0" lvl="0" marL="0" rtl="0" algn="l">
              <a:spcBef>
                <a:spcPts val="0"/>
              </a:spcBef>
              <a:spcAft>
                <a:spcPts val="0"/>
              </a:spcAft>
              <a:buNone/>
            </a:pPr>
            <a:r>
              <a:rPr lang="en"/>
              <a:t>Right: </a:t>
            </a:r>
            <a:r>
              <a:rPr lang="en" u="sng">
                <a:solidFill>
                  <a:schemeClr val="hlink"/>
                </a:solidFill>
                <a:hlinkClick r:id="rId3"/>
              </a:rPr>
              <a:t>https://towardsdatascience.com/visualizing-musical-performance-5da28b96957a</a:t>
            </a:r>
            <a:r>
              <a:rPr lang="en"/>
              <a:t> </a:t>
            </a:r>
            <a:endParaRPr/>
          </a:p>
          <a:p>
            <a:pPr indent="0" lvl="0" marL="0" rtl="0" algn="l">
              <a:spcBef>
                <a:spcPts val="0"/>
              </a:spcBef>
              <a:spcAft>
                <a:spcPts val="0"/>
              </a:spcAft>
              <a:buNone/>
            </a:pPr>
            <a:r>
              <a:rPr lang="en"/>
              <a:t>We tried to do the compression and decompression ourselves, but this obviously didn’t work...however, there is a precedent for taking time series data, compressing, generating and then upsampling to something useful. But the encoding and upsampling happen with a model, which we didn’t have. So with midi files that might look something like this, where we’ve lost information going to the encoded image, and then use another model to add information and go from the generated image to the upsampled midi.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10062daf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10062daf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f7c04b0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f7c04b0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a:t>
            </a:r>
            <a:r>
              <a:rPr lang="en" u="sng">
                <a:solidFill>
                  <a:schemeClr val="hlink"/>
                </a:solidFill>
                <a:hlinkClick r:id="rId2"/>
              </a:rPr>
              <a:t>https://medium.com/@gluehuff/computer-chess-and-how-it-works-e3aea346d757</a:t>
            </a:r>
            <a:r>
              <a:rPr lang="en"/>
              <a:t> </a:t>
            </a:r>
            <a:endParaRPr/>
          </a:p>
          <a:p>
            <a:pPr indent="0" lvl="0" marL="0" rtl="0" algn="l">
              <a:spcBef>
                <a:spcPts val="0"/>
              </a:spcBef>
              <a:spcAft>
                <a:spcPts val="0"/>
              </a:spcAft>
              <a:buNone/>
            </a:pPr>
            <a:r>
              <a:rPr lang="en"/>
              <a:t>Right: </a:t>
            </a:r>
            <a:r>
              <a:rPr lang="en" u="sng">
                <a:solidFill>
                  <a:schemeClr val="hlink"/>
                </a:solidFill>
                <a:hlinkClick r:id="rId3"/>
              </a:rPr>
              <a:t>http://sonatica.fm/blog/item/11-bach-to-the-future-computer-generated-musical-compositions</a:t>
            </a:r>
            <a:r>
              <a:rPr lang="en"/>
              <a:t> </a:t>
            </a:r>
            <a:endParaRPr/>
          </a:p>
          <a:p>
            <a:pPr indent="0" lvl="0" marL="0" rtl="0" algn="l">
              <a:spcBef>
                <a:spcPts val="0"/>
              </a:spcBef>
              <a:spcAft>
                <a:spcPts val="0"/>
              </a:spcAft>
              <a:buNone/>
            </a:pPr>
            <a:r>
              <a:rPr lang="en"/>
              <a:t>Mention how making music has been pursued for just as long, but unlike games such as Go or Chess where there are clear rules, and a probability of winning that can be optimized, music is more subjective, and often meant to slightly break the “rules.” </a:t>
            </a:r>
            <a:endParaRPr/>
          </a:p>
          <a:p>
            <a:pPr indent="0" lvl="0" marL="0" rtl="0" algn="l">
              <a:spcBef>
                <a:spcPts val="0"/>
              </a:spcBef>
              <a:spcAft>
                <a:spcPts val="0"/>
              </a:spcAft>
              <a:buNone/>
            </a:pPr>
            <a:r>
              <a:rPr lang="en"/>
              <a:t>Mention Beethoven’s 1st symphony beginning on a dissonant note as an example.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f7c04b0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f7c04b0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a:t>
            </a:r>
            <a:r>
              <a:rPr lang="en" u="sng">
                <a:solidFill>
                  <a:schemeClr val="hlink"/>
                </a:solidFill>
                <a:hlinkClick r:id="rId2"/>
              </a:rPr>
              <a:t>https://cloudinary.com/blog/how_to_generate_waveform_images_from_audio_files</a:t>
            </a:r>
            <a:r>
              <a:rPr lang="en"/>
              <a:t> </a:t>
            </a:r>
            <a:endParaRPr/>
          </a:p>
          <a:p>
            <a:pPr indent="0" lvl="0" marL="0" rtl="0" algn="l">
              <a:spcBef>
                <a:spcPts val="0"/>
              </a:spcBef>
              <a:spcAft>
                <a:spcPts val="0"/>
              </a:spcAft>
              <a:buNone/>
            </a:pPr>
            <a:r>
              <a:rPr lang="en"/>
              <a:t>Right: </a:t>
            </a:r>
            <a:r>
              <a:rPr lang="en" u="sng">
                <a:solidFill>
                  <a:schemeClr val="hlink"/>
                </a:solidFill>
                <a:hlinkClick r:id="rId3"/>
              </a:rPr>
              <a:t>https://www.softpedia.com/get/Multimedia/Audio/Audio-Editors-Recorders/Speedy-MIDI.shtml</a:t>
            </a:r>
            <a:r>
              <a:rPr lang="en"/>
              <a:t> </a:t>
            </a:r>
            <a:endParaRPr/>
          </a:p>
          <a:p>
            <a:pPr indent="0" lvl="0" marL="0" rtl="0" algn="l">
              <a:spcBef>
                <a:spcPts val="0"/>
              </a:spcBef>
              <a:spcAft>
                <a:spcPts val="0"/>
              </a:spcAft>
              <a:buNone/>
            </a:pPr>
            <a:r>
              <a:rPr lang="en"/>
              <a:t>Mention how recent algorithms are getting to the point of generating waveforms (like what you would hear for an .mp3), but we’ve decided to work with midi files since this is a helpful mathematical notation of what’s played, for how long, dynamics, </a:t>
            </a:r>
            <a:r>
              <a:rPr lang="en"/>
              <a:t>timing</a:t>
            </a:r>
            <a:r>
              <a:rPr lang="en"/>
              <a:t>, pedals,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0859beb9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0859beb9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Top </a:t>
            </a:r>
            <a:r>
              <a:rPr lang="en" sz="900"/>
              <a:t>Left: </a:t>
            </a:r>
            <a:r>
              <a:rPr lang="en" sz="900" u="sng">
                <a:solidFill>
                  <a:schemeClr val="hlink"/>
                </a:solidFill>
                <a:hlinkClick r:id="rId2"/>
              </a:rPr>
              <a:t>https://magenta.tensorflow.org/2016/06/10/recurrent-neural-network-generation-tutorial</a:t>
            </a:r>
            <a:r>
              <a:rPr lang="en" sz="900"/>
              <a:t> </a:t>
            </a:r>
            <a:endParaRPr sz="900"/>
          </a:p>
          <a:p>
            <a:pPr indent="0" lvl="0" marL="0" rtl="0" algn="l">
              <a:spcBef>
                <a:spcPts val="0"/>
              </a:spcBef>
              <a:spcAft>
                <a:spcPts val="0"/>
              </a:spcAft>
              <a:buNone/>
            </a:pPr>
            <a:r>
              <a:rPr lang="en" sz="900"/>
              <a:t>Bottom Left: </a:t>
            </a:r>
            <a:r>
              <a:rPr lang="en" sz="900" u="sng">
                <a:solidFill>
                  <a:schemeClr val="hlink"/>
                </a:solidFill>
                <a:hlinkClick r:id="rId3"/>
              </a:rPr>
              <a:t>https://towardsdatascience.com/generating-piano-music-with-dilated-convolutional-neural-networks-d81d02e1dda6</a:t>
            </a:r>
            <a:r>
              <a:rPr lang="en" sz="900"/>
              <a:t> </a:t>
            </a:r>
            <a:endParaRPr sz="900"/>
          </a:p>
          <a:p>
            <a:pPr indent="0" lvl="0" marL="0" rtl="0" algn="l">
              <a:spcBef>
                <a:spcPts val="0"/>
              </a:spcBef>
              <a:spcAft>
                <a:spcPts val="0"/>
              </a:spcAft>
              <a:buNone/>
            </a:pPr>
            <a:r>
              <a:rPr lang="en" sz="900"/>
              <a:t>Right (both): </a:t>
            </a:r>
            <a:r>
              <a:rPr lang="en" sz="900" u="sng">
                <a:solidFill>
                  <a:schemeClr val="hlink"/>
                </a:solidFill>
                <a:hlinkClick r:id="rId4"/>
              </a:rPr>
              <a:t>https://magenta.tensorflow.org/music-transformer</a:t>
            </a:r>
            <a:r>
              <a:rPr lang="en" sz="900"/>
              <a:t> </a:t>
            </a:r>
            <a:endParaRPr sz="900"/>
          </a:p>
          <a:p>
            <a:pPr indent="0" lvl="0" marL="0" rtl="0" algn="l">
              <a:spcBef>
                <a:spcPts val="0"/>
              </a:spcBef>
              <a:spcAft>
                <a:spcPts val="0"/>
              </a:spcAft>
              <a:buNone/>
            </a:pPr>
            <a:r>
              <a:rPr lang="en" sz="900"/>
              <a:t>Explain how all work. RNNs/LSTMs struggle with long term structure; Some CNNs/Transformers are able to generate coherent pieces</a:t>
            </a:r>
            <a:endParaRPr sz="900"/>
          </a:p>
          <a:p>
            <a:pPr indent="0" lvl="0" marL="0" rtl="0" algn="l">
              <a:spcBef>
                <a:spcPts val="0"/>
              </a:spcBef>
              <a:spcAft>
                <a:spcPts val="0"/>
              </a:spcAft>
              <a:buNone/>
            </a:pPr>
            <a:r>
              <a:t/>
            </a:r>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859beb9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859beb9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Left: </a:t>
            </a:r>
            <a:r>
              <a:rPr lang="en" sz="900" u="sng">
                <a:solidFill>
                  <a:schemeClr val="hlink"/>
                </a:solidFill>
                <a:hlinkClick r:id="rId2"/>
              </a:rPr>
              <a:t>https://magenta.tensorflow.org/music-transformer</a:t>
            </a:r>
            <a:r>
              <a:rPr lang="en" sz="900"/>
              <a:t> </a:t>
            </a:r>
            <a:endParaRPr sz="900"/>
          </a:p>
          <a:p>
            <a:pPr indent="0" lvl="0" marL="0" rtl="0" algn="l">
              <a:spcBef>
                <a:spcPts val="0"/>
              </a:spcBef>
              <a:spcAft>
                <a:spcPts val="0"/>
              </a:spcAft>
              <a:buNone/>
            </a:pPr>
            <a:r>
              <a:rPr lang="en" sz="900"/>
              <a:t>Right: </a:t>
            </a:r>
            <a:r>
              <a:rPr lang="en" sz="900" u="sng">
                <a:solidFill>
                  <a:schemeClr val="hlink"/>
                </a:solidFill>
                <a:hlinkClick r:id="rId3"/>
              </a:rPr>
              <a:t>https://thispersondoesnotexist.com/</a:t>
            </a:r>
            <a:r>
              <a:rPr lang="en" sz="900"/>
              <a:t> </a:t>
            </a:r>
            <a:endParaRPr sz="900"/>
          </a:p>
          <a:p>
            <a:pPr indent="0" lvl="0" marL="0" rtl="0" algn="l">
              <a:spcBef>
                <a:spcPts val="0"/>
              </a:spcBef>
              <a:spcAft>
                <a:spcPts val="0"/>
              </a:spcAft>
              <a:buNone/>
            </a:pPr>
            <a:r>
              <a:rPr lang="en" sz="900"/>
              <a:t>We don’t need to compose linearly - often composition doesn’t happen like that and is working with a sheet of music, starting with a vague structure (maybe ABA, maybe verse, verse, chorus, verse, bridge, </a:t>
            </a:r>
            <a:r>
              <a:rPr lang="en" sz="900"/>
              <a:t>chorus</a:t>
            </a:r>
            <a:r>
              <a:rPr lang="en" sz="900"/>
              <a:t>, etc.) putting melodies and variations here and there, and filing in with transitions and harmonies</a:t>
            </a:r>
            <a:endParaRPr sz="900"/>
          </a:p>
          <a:p>
            <a:pPr indent="0" lvl="0" marL="0" rtl="0" algn="l">
              <a:spcBef>
                <a:spcPts val="0"/>
              </a:spcBef>
              <a:spcAft>
                <a:spcPts val="0"/>
              </a:spcAft>
              <a:buNone/>
            </a:pPr>
            <a:r>
              <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859beb9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859beb9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Top Left: </a:t>
            </a:r>
            <a:r>
              <a:rPr lang="en" sz="900" u="sng">
                <a:solidFill>
                  <a:schemeClr val="hlink"/>
                </a:solidFill>
                <a:hlinkClick r:id="rId2"/>
              </a:rPr>
              <a:t>https://magenta.tensorflow.org/music-transformer</a:t>
            </a:r>
            <a:r>
              <a:rPr lang="en" sz="900"/>
              <a:t> </a:t>
            </a:r>
            <a:endParaRPr sz="900"/>
          </a:p>
          <a:p>
            <a:pPr indent="0" lvl="0" marL="0" rtl="0" algn="l">
              <a:spcBef>
                <a:spcPts val="0"/>
              </a:spcBef>
              <a:spcAft>
                <a:spcPts val="0"/>
              </a:spcAft>
              <a:buNone/>
            </a:pPr>
            <a:r>
              <a:rPr lang="en" sz="900"/>
              <a:t>Middle bottom: </a:t>
            </a:r>
            <a:r>
              <a:rPr lang="en" sz="900" u="sng">
                <a:solidFill>
                  <a:schemeClr val="hlink"/>
                </a:solidFill>
                <a:hlinkClick r:id="rId3"/>
              </a:rPr>
              <a:t>https://gluon.mxnet.io/chapter14_generative-adversarial-networks/dcgan.html</a:t>
            </a:r>
            <a:endParaRPr sz="900"/>
          </a:p>
          <a:p>
            <a:pPr indent="0" lvl="0" marL="0" rtl="0" algn="l">
              <a:spcBef>
                <a:spcPts val="0"/>
              </a:spcBef>
              <a:spcAft>
                <a:spcPts val="0"/>
              </a:spcAft>
              <a:buNone/>
            </a:pPr>
            <a:r>
              <a:rPr lang="en" sz="900"/>
              <a:t>Rest: Us, Us, GarageBand/Us</a:t>
            </a:r>
            <a:endParaRPr sz="900"/>
          </a:p>
          <a:p>
            <a:pPr indent="0" lvl="0" marL="0" rtl="0" algn="l">
              <a:spcBef>
                <a:spcPts val="0"/>
              </a:spcBef>
              <a:spcAft>
                <a:spcPts val="0"/>
              </a:spcAft>
              <a:buNone/>
            </a:pPr>
            <a:r>
              <a:rPr lang="en" sz="900"/>
              <a:t>We decided to try to take a homerun effort here, or </a:t>
            </a:r>
            <a:r>
              <a:rPr lang="en" sz="900"/>
              <a:t>developing</a:t>
            </a:r>
            <a:r>
              <a:rPr lang="en" sz="900"/>
              <a:t> a dense representation of music, trying to generate this with a GAN and then parsing back into a Midi file which we could play. </a:t>
            </a:r>
            <a:endParaRPr sz="900"/>
          </a:p>
          <a:p>
            <a:pPr indent="0" lvl="0" marL="0" rtl="0" algn="l">
              <a:spcBef>
                <a:spcPts val="0"/>
              </a:spcBef>
              <a:spcAft>
                <a:spcPts val="0"/>
              </a:spcAft>
              <a:buNone/>
            </a:pPr>
            <a:r>
              <a:rPr lang="en" sz="900"/>
              <a:t>If this works, we could then scale this to a larger image with more voices, more features (dynamics) and a longer length, which would be a very complex piece of music.</a:t>
            </a:r>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0859beb9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0859beb9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0ab20c9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0ab20c9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https://public.tableau.com/views/MaestroMIDIDataset/heatmap_0deltas?:embed=y&amp;:display_count=y&amp;:showVizHome=no</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10062daf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10062daf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hyperlink" Target="http://drive.google.com/file/d/18PJ0GpBywAGxRzdDk_AMpjBF2yePplF7/view" TargetMode="External"/><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5.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W251 Final Project </a:t>
            </a:r>
            <a:endParaRPr/>
          </a:p>
          <a:p>
            <a:pPr indent="0" lvl="0" marL="0" rtl="0" algn="ctr">
              <a:spcBef>
                <a:spcPts val="0"/>
              </a:spcBef>
              <a:spcAft>
                <a:spcPts val="0"/>
              </a:spcAft>
              <a:buNone/>
            </a:pPr>
            <a:r>
              <a:rPr lang="en"/>
              <a:t>Music Generation GAN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Jorge Hernandez, Tom Nguyen, Luke Verdi, Hao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2"/>
          <p:cNvPicPr preferRelativeResize="0"/>
          <p:nvPr/>
        </p:nvPicPr>
        <p:blipFill>
          <a:blip r:embed="rId3">
            <a:alphaModFix/>
          </a:blip>
          <a:stretch>
            <a:fillRect/>
          </a:stretch>
        </p:blipFill>
        <p:spPr>
          <a:xfrm>
            <a:off x="240588" y="233050"/>
            <a:ext cx="8839201" cy="829485"/>
          </a:xfrm>
          <a:prstGeom prst="rect">
            <a:avLst/>
          </a:prstGeom>
          <a:noFill/>
          <a:ln>
            <a:noFill/>
          </a:ln>
        </p:spPr>
      </p:pic>
      <p:pic>
        <p:nvPicPr>
          <p:cNvPr id="206" name="Google Shape;206;p22"/>
          <p:cNvPicPr preferRelativeResize="0"/>
          <p:nvPr/>
        </p:nvPicPr>
        <p:blipFill>
          <a:blip r:embed="rId4">
            <a:alphaModFix/>
          </a:blip>
          <a:stretch>
            <a:fillRect/>
          </a:stretch>
        </p:blipFill>
        <p:spPr>
          <a:xfrm>
            <a:off x="595025" y="861950"/>
            <a:ext cx="7806027" cy="4005476"/>
          </a:xfrm>
          <a:prstGeom prst="rect">
            <a:avLst/>
          </a:prstGeom>
          <a:noFill/>
          <a:ln>
            <a:noFill/>
          </a:ln>
        </p:spPr>
      </p:pic>
      <p:pic>
        <p:nvPicPr>
          <p:cNvPr id="207" name="Google Shape;207;p22"/>
          <p:cNvPicPr preferRelativeResize="0"/>
          <p:nvPr/>
        </p:nvPicPr>
        <p:blipFill>
          <a:blip r:embed="rId5">
            <a:alphaModFix/>
          </a:blip>
          <a:stretch>
            <a:fillRect/>
          </a:stretch>
        </p:blipFill>
        <p:spPr>
          <a:xfrm>
            <a:off x="470650" y="1461800"/>
            <a:ext cx="1066800" cy="59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3"/>
          <p:cNvPicPr preferRelativeResize="0"/>
          <p:nvPr/>
        </p:nvPicPr>
        <p:blipFill>
          <a:blip r:embed="rId3">
            <a:alphaModFix/>
          </a:blip>
          <a:stretch>
            <a:fillRect/>
          </a:stretch>
        </p:blipFill>
        <p:spPr>
          <a:xfrm>
            <a:off x="152400" y="152400"/>
            <a:ext cx="8839201" cy="829485"/>
          </a:xfrm>
          <a:prstGeom prst="rect">
            <a:avLst/>
          </a:prstGeom>
          <a:noFill/>
          <a:ln>
            <a:noFill/>
          </a:ln>
        </p:spPr>
      </p:pic>
      <p:pic>
        <p:nvPicPr>
          <p:cNvPr id="213" name="Google Shape;213;p23"/>
          <p:cNvPicPr preferRelativeResize="0"/>
          <p:nvPr/>
        </p:nvPicPr>
        <p:blipFill>
          <a:blip r:embed="rId4">
            <a:alphaModFix/>
          </a:blip>
          <a:stretch>
            <a:fillRect/>
          </a:stretch>
        </p:blipFill>
        <p:spPr>
          <a:xfrm>
            <a:off x="282413" y="932585"/>
            <a:ext cx="8579184" cy="38568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152400" y="152400"/>
            <a:ext cx="8839201" cy="829485"/>
          </a:xfrm>
          <a:prstGeom prst="rect">
            <a:avLst/>
          </a:prstGeom>
          <a:noFill/>
          <a:ln>
            <a:noFill/>
          </a:ln>
        </p:spPr>
      </p:pic>
      <p:pic>
        <p:nvPicPr>
          <p:cNvPr id="219" name="Google Shape;219;p24"/>
          <p:cNvPicPr preferRelativeResize="0"/>
          <p:nvPr/>
        </p:nvPicPr>
        <p:blipFill>
          <a:blip r:embed="rId4">
            <a:alphaModFix/>
          </a:blip>
          <a:stretch>
            <a:fillRect/>
          </a:stretch>
        </p:blipFill>
        <p:spPr>
          <a:xfrm>
            <a:off x="253250" y="981885"/>
            <a:ext cx="3416036" cy="3856815"/>
          </a:xfrm>
          <a:prstGeom prst="rect">
            <a:avLst/>
          </a:prstGeom>
          <a:noFill/>
          <a:ln>
            <a:noFill/>
          </a:ln>
        </p:spPr>
      </p:pic>
      <p:pic>
        <p:nvPicPr>
          <p:cNvPr id="220" name="Google Shape;220;p24"/>
          <p:cNvPicPr preferRelativeResize="0"/>
          <p:nvPr/>
        </p:nvPicPr>
        <p:blipFill>
          <a:blip r:embed="rId5">
            <a:alphaModFix/>
          </a:blip>
          <a:stretch>
            <a:fillRect/>
          </a:stretch>
        </p:blipFill>
        <p:spPr>
          <a:xfrm>
            <a:off x="3559461" y="1063685"/>
            <a:ext cx="5169913" cy="2894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819150" y="536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in the Cloud</a:t>
            </a:r>
            <a:endParaRPr/>
          </a:p>
        </p:txBody>
      </p:sp>
      <p:sp>
        <p:nvSpPr>
          <p:cNvPr id="226" name="Google Shape;226;p25"/>
          <p:cNvSpPr txBox="1"/>
          <p:nvPr>
            <p:ph idx="1" type="body"/>
          </p:nvPr>
        </p:nvSpPr>
        <p:spPr>
          <a:xfrm>
            <a:off x="703400" y="1392675"/>
            <a:ext cx="7505700" cy="2947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Trained our model on the 15,000 parsed midi files for 2000 epoch - 24 hours</a:t>
            </a:r>
            <a:endParaRPr/>
          </a:p>
          <a:p>
            <a:pPr indent="-311150" lvl="0" marL="457200" rtl="0" algn="l">
              <a:spcBef>
                <a:spcPts val="0"/>
              </a:spcBef>
              <a:spcAft>
                <a:spcPts val="0"/>
              </a:spcAft>
              <a:buSzPts val="1300"/>
              <a:buChar char="●"/>
            </a:pPr>
            <a:r>
              <a:rPr lang="en"/>
              <a:t>Trained another model on 200,000 parsed midi files for 1000 epoch - 42 hours</a:t>
            </a:r>
            <a:endParaRPr/>
          </a:p>
        </p:txBody>
      </p:sp>
      <p:pic>
        <p:nvPicPr>
          <p:cNvPr id="227" name="Google Shape;227;p25"/>
          <p:cNvPicPr preferRelativeResize="0"/>
          <p:nvPr/>
        </p:nvPicPr>
        <p:blipFill rotWithShape="1">
          <a:blip r:embed="rId3">
            <a:alphaModFix/>
          </a:blip>
          <a:srcRect b="0" l="0" r="0" t="46486"/>
          <a:stretch/>
        </p:blipFill>
        <p:spPr>
          <a:xfrm>
            <a:off x="414750" y="2317475"/>
            <a:ext cx="8427175" cy="1656475"/>
          </a:xfrm>
          <a:prstGeom prst="rect">
            <a:avLst/>
          </a:prstGeom>
          <a:noFill/>
          <a:ln cap="flat" cmpd="sng" w="9525">
            <a:solidFill>
              <a:srgbClr val="980000"/>
            </a:solidFill>
            <a:prstDash val="solid"/>
            <a:round/>
            <a:headEnd len="sm" w="sm" type="none"/>
            <a:tailEnd len="sm" w="sm" type="none"/>
          </a:ln>
        </p:spPr>
      </p:pic>
      <p:sp>
        <p:nvSpPr>
          <p:cNvPr id="228" name="Google Shape;228;p25"/>
          <p:cNvSpPr/>
          <p:nvPr/>
        </p:nvSpPr>
        <p:spPr>
          <a:xfrm>
            <a:off x="3385600" y="3646025"/>
            <a:ext cx="2633400" cy="188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1311800" y="3646025"/>
            <a:ext cx="2035200" cy="222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Outputs</a:t>
            </a:r>
            <a:endParaRPr/>
          </a:p>
        </p:txBody>
      </p:sp>
      <p:sp>
        <p:nvSpPr>
          <p:cNvPr id="235" name="Google Shape;235;p26"/>
          <p:cNvSpPr txBox="1"/>
          <p:nvPr>
            <p:ph idx="1" type="body"/>
          </p:nvPr>
        </p:nvSpPr>
        <p:spPr>
          <a:xfrm>
            <a:off x="819150" y="1990725"/>
            <a:ext cx="4751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26"/>
          <p:cNvPicPr preferRelativeResize="0"/>
          <p:nvPr/>
        </p:nvPicPr>
        <p:blipFill>
          <a:blip r:embed="rId3">
            <a:alphaModFix/>
          </a:blip>
          <a:stretch>
            <a:fillRect/>
          </a:stretch>
        </p:blipFill>
        <p:spPr>
          <a:xfrm>
            <a:off x="819150" y="1990722"/>
            <a:ext cx="4414746" cy="2301825"/>
          </a:xfrm>
          <a:prstGeom prst="rect">
            <a:avLst/>
          </a:prstGeom>
          <a:noFill/>
          <a:ln>
            <a:noFill/>
          </a:ln>
        </p:spPr>
      </p:pic>
      <p:pic>
        <p:nvPicPr>
          <p:cNvPr id="237" name="Google Shape;237;p26" title="song_gen.mp3">
            <a:hlinkClick r:id="rId4"/>
          </p:cNvPr>
          <p:cNvPicPr preferRelativeResize="0"/>
          <p:nvPr/>
        </p:nvPicPr>
        <p:blipFill>
          <a:blip r:embed="rId5">
            <a:alphaModFix/>
          </a:blip>
          <a:stretch>
            <a:fillRect/>
          </a:stretch>
        </p:blipFill>
        <p:spPr>
          <a:xfrm>
            <a:off x="6629625" y="1990725"/>
            <a:ext cx="954600" cy="95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we had more time, we’d have new algorithms for the compression and upsampling: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3" name="Google Shape;243;p27"/>
          <p:cNvPicPr preferRelativeResize="0"/>
          <p:nvPr/>
        </p:nvPicPr>
        <p:blipFill>
          <a:blip r:embed="rId3">
            <a:alphaModFix/>
          </a:blip>
          <a:stretch>
            <a:fillRect/>
          </a:stretch>
        </p:blipFill>
        <p:spPr>
          <a:xfrm>
            <a:off x="363675" y="1358650"/>
            <a:ext cx="4082900" cy="3427100"/>
          </a:xfrm>
          <a:prstGeom prst="rect">
            <a:avLst/>
          </a:prstGeom>
          <a:noFill/>
          <a:ln>
            <a:noFill/>
          </a:ln>
        </p:spPr>
      </p:pic>
      <p:grpSp>
        <p:nvGrpSpPr>
          <p:cNvPr id="244" name="Google Shape;244;p27"/>
          <p:cNvGrpSpPr/>
          <p:nvPr/>
        </p:nvGrpSpPr>
        <p:grpSpPr>
          <a:xfrm>
            <a:off x="4925575" y="1046250"/>
            <a:ext cx="3772575" cy="3801875"/>
            <a:chOff x="4925575" y="1046250"/>
            <a:chExt cx="3772575" cy="3801875"/>
          </a:xfrm>
        </p:grpSpPr>
        <p:pic>
          <p:nvPicPr>
            <p:cNvPr id="245" name="Google Shape;245;p27"/>
            <p:cNvPicPr preferRelativeResize="0"/>
            <p:nvPr/>
          </p:nvPicPr>
          <p:blipFill>
            <a:blip r:embed="rId4">
              <a:alphaModFix/>
            </a:blip>
            <a:stretch>
              <a:fillRect/>
            </a:stretch>
          </p:blipFill>
          <p:spPr>
            <a:xfrm>
              <a:off x="6177439" y="1830805"/>
              <a:ext cx="2014224" cy="1044519"/>
            </a:xfrm>
            <a:prstGeom prst="rect">
              <a:avLst/>
            </a:prstGeom>
            <a:noFill/>
            <a:ln>
              <a:noFill/>
            </a:ln>
          </p:spPr>
        </p:pic>
        <p:pic>
          <p:nvPicPr>
            <p:cNvPr id="246" name="Google Shape;246;p27"/>
            <p:cNvPicPr preferRelativeResize="0"/>
            <p:nvPr/>
          </p:nvPicPr>
          <p:blipFill>
            <a:blip r:embed="rId5">
              <a:alphaModFix/>
            </a:blip>
            <a:stretch>
              <a:fillRect/>
            </a:stretch>
          </p:blipFill>
          <p:spPr>
            <a:xfrm>
              <a:off x="6177414" y="3050044"/>
              <a:ext cx="2014224" cy="1044519"/>
            </a:xfrm>
            <a:prstGeom prst="rect">
              <a:avLst/>
            </a:prstGeom>
            <a:noFill/>
            <a:ln>
              <a:noFill/>
            </a:ln>
          </p:spPr>
        </p:pic>
        <p:sp>
          <p:nvSpPr>
            <p:cNvPr id="247" name="Google Shape;247;p27"/>
            <p:cNvSpPr/>
            <p:nvPr/>
          </p:nvSpPr>
          <p:spPr>
            <a:xfrm rot="5400000">
              <a:off x="7137125" y="1574775"/>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rot="5400000">
              <a:off x="7137138" y="2788050"/>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rot="5400000">
              <a:off x="7137138" y="4001350"/>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nvSpPr>
          <p:spPr>
            <a:xfrm>
              <a:off x="4925575" y="1284300"/>
              <a:ext cx="1227300" cy="350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Calibri"/>
                  <a:ea typeface="Calibri"/>
                  <a:cs typeface="Calibri"/>
                  <a:sym typeface="Calibri"/>
                </a:rPr>
                <a:t>Midi File</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rPr lang="en" sz="1200">
                  <a:latin typeface="Calibri"/>
                  <a:ea typeface="Calibri"/>
                  <a:cs typeface="Calibri"/>
                  <a:sym typeface="Calibri"/>
                </a:rPr>
                <a:t>Encoded Image Representation of Midi file</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rPr lang="en" sz="1200">
                  <a:latin typeface="Calibri"/>
                  <a:ea typeface="Calibri"/>
                  <a:cs typeface="Calibri"/>
                  <a:sym typeface="Calibri"/>
                </a:rPr>
                <a:t>Generated Image</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a:p>
              <a:pPr indent="0" lvl="0" marL="0" rtl="0" algn="r">
                <a:spcBef>
                  <a:spcPts val="0"/>
                </a:spcBef>
                <a:spcAft>
                  <a:spcPts val="0"/>
                </a:spcAft>
                <a:buNone/>
              </a:pPr>
              <a:r>
                <a:rPr lang="en" sz="1200">
                  <a:latin typeface="Calibri"/>
                  <a:ea typeface="Calibri"/>
                  <a:cs typeface="Calibri"/>
                  <a:sym typeface="Calibri"/>
                </a:rPr>
                <a:t>Upsampled  Midi</a:t>
              </a:r>
              <a:endParaRPr sz="1200">
                <a:latin typeface="Calibri"/>
                <a:ea typeface="Calibri"/>
                <a:cs typeface="Calibri"/>
                <a:sym typeface="Calibri"/>
              </a:endParaRPr>
            </a:p>
          </p:txBody>
        </p:sp>
        <p:pic>
          <p:nvPicPr>
            <p:cNvPr id="251" name="Google Shape;251;p27"/>
            <p:cNvPicPr preferRelativeResize="0"/>
            <p:nvPr/>
          </p:nvPicPr>
          <p:blipFill>
            <a:blip r:embed="rId6">
              <a:alphaModFix/>
            </a:blip>
            <a:stretch>
              <a:fillRect/>
            </a:stretch>
          </p:blipFill>
          <p:spPr>
            <a:xfrm>
              <a:off x="6177425" y="1046250"/>
              <a:ext cx="2520725" cy="584800"/>
            </a:xfrm>
            <a:prstGeom prst="rect">
              <a:avLst/>
            </a:prstGeom>
            <a:noFill/>
            <a:ln>
              <a:noFill/>
            </a:ln>
          </p:spPr>
        </p:pic>
        <p:pic>
          <p:nvPicPr>
            <p:cNvPr id="252" name="Google Shape;252;p27"/>
            <p:cNvPicPr preferRelativeResize="0"/>
            <p:nvPr/>
          </p:nvPicPr>
          <p:blipFill>
            <a:blip r:embed="rId7">
              <a:alphaModFix/>
            </a:blip>
            <a:stretch>
              <a:fillRect/>
            </a:stretch>
          </p:blipFill>
          <p:spPr>
            <a:xfrm>
              <a:off x="6177425" y="4263325"/>
              <a:ext cx="2520725" cy="584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520125" y="344025"/>
            <a:ext cx="7505700" cy="6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58" name="Google Shape;258;p28"/>
          <p:cNvSpPr txBox="1"/>
          <p:nvPr>
            <p:ph idx="1" type="body"/>
          </p:nvPr>
        </p:nvSpPr>
        <p:spPr>
          <a:xfrm>
            <a:off x="645525" y="993525"/>
            <a:ext cx="75057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Any Questions??</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Note: We had too many </a:t>
            </a:r>
            <a:r>
              <a:rPr lang="en" sz="1700"/>
              <a:t>references</a:t>
            </a:r>
            <a:r>
              <a:rPr lang="en" sz="1700"/>
              <a:t> to fit neatly on a slide, so references are listed in the notes of each slide </a:t>
            </a:r>
            <a:r>
              <a:rPr lang="en" sz="1700"/>
              <a:t>throughout</a:t>
            </a:r>
            <a:r>
              <a:rPr lang="en" sz="1700"/>
              <a:t> the presentation where </a:t>
            </a:r>
            <a:r>
              <a:rPr lang="en" sz="1700"/>
              <a:t>appropriate</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Automating music generation has proved much more difficult than automating tasks like chess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t/>
            </a:r>
            <a:endParaRPr sz="1400"/>
          </a:p>
          <a:p>
            <a:pPr indent="0" lvl="0" marL="0" rtl="0" algn="ctr">
              <a:lnSpc>
                <a:spcPct val="95000"/>
              </a:lnSpc>
              <a:spcBef>
                <a:spcPts val="1200"/>
              </a:spcBef>
              <a:spcAft>
                <a:spcPts val="0"/>
              </a:spcAft>
              <a:buNone/>
            </a:pPr>
            <a:r>
              <a:t/>
            </a:r>
            <a:endParaRPr sz="1400"/>
          </a:p>
          <a:p>
            <a:pPr indent="0" lvl="0" marL="0" rtl="0" algn="ctr">
              <a:lnSpc>
                <a:spcPct val="95000"/>
              </a:lnSpc>
              <a:spcBef>
                <a:spcPts val="1200"/>
              </a:spcBef>
              <a:spcAft>
                <a:spcPts val="0"/>
              </a:spcAft>
              <a:buNone/>
            </a:pPr>
            <a:r>
              <a:t/>
            </a:r>
            <a:endParaRPr sz="1400"/>
          </a:p>
          <a:p>
            <a:pPr indent="0" lvl="0" marL="0" rtl="0" algn="ctr">
              <a:lnSpc>
                <a:spcPct val="95000"/>
              </a:lnSpc>
              <a:spcBef>
                <a:spcPts val="1200"/>
              </a:spcBef>
              <a:spcAft>
                <a:spcPts val="0"/>
              </a:spcAft>
              <a:buNone/>
            </a:pPr>
            <a:r>
              <a:t/>
            </a:r>
            <a:endParaRPr sz="1400"/>
          </a:p>
          <a:p>
            <a:pPr indent="0" lvl="0" marL="0" rtl="0" algn="l">
              <a:lnSpc>
                <a:spcPct val="95000"/>
              </a:lnSpc>
              <a:spcBef>
                <a:spcPts val="1200"/>
              </a:spcBef>
              <a:spcAft>
                <a:spcPts val="0"/>
              </a:spcAft>
              <a:buNone/>
            </a:pPr>
            <a:r>
              <a:t/>
            </a:r>
            <a:endParaRPr sz="2200"/>
          </a:p>
          <a:p>
            <a:pPr indent="0" lvl="0" marL="0" rtl="0" algn="ctr">
              <a:lnSpc>
                <a:spcPct val="95000"/>
              </a:lnSpc>
              <a:spcBef>
                <a:spcPts val="1200"/>
              </a:spcBef>
              <a:spcAft>
                <a:spcPts val="1200"/>
              </a:spcAft>
              <a:buNone/>
            </a:pPr>
            <a:r>
              <a:rPr lang="en" sz="1400"/>
              <a:t>What makes a “winning” composition is much less clear, and the rules are meant to be played with  </a:t>
            </a:r>
            <a:endParaRPr sz="1400"/>
          </a:p>
        </p:txBody>
      </p:sp>
      <p:pic>
        <p:nvPicPr>
          <p:cNvPr id="136" name="Google Shape;136;p14"/>
          <p:cNvPicPr preferRelativeResize="0"/>
          <p:nvPr/>
        </p:nvPicPr>
        <p:blipFill>
          <a:blip r:embed="rId3">
            <a:alphaModFix/>
          </a:blip>
          <a:stretch>
            <a:fillRect/>
          </a:stretch>
        </p:blipFill>
        <p:spPr>
          <a:xfrm>
            <a:off x="616500" y="1405100"/>
            <a:ext cx="3637332" cy="2416826"/>
          </a:xfrm>
          <a:prstGeom prst="rect">
            <a:avLst/>
          </a:prstGeom>
          <a:noFill/>
          <a:ln>
            <a:noFill/>
          </a:ln>
        </p:spPr>
      </p:pic>
      <p:pic>
        <p:nvPicPr>
          <p:cNvPr id="137" name="Google Shape;137;p14"/>
          <p:cNvPicPr preferRelativeResize="0"/>
          <p:nvPr/>
        </p:nvPicPr>
        <p:blipFill>
          <a:blip r:embed="rId4">
            <a:alphaModFix/>
          </a:blip>
          <a:stretch>
            <a:fillRect/>
          </a:stretch>
        </p:blipFill>
        <p:spPr>
          <a:xfrm>
            <a:off x="4572000" y="1405098"/>
            <a:ext cx="4004550" cy="241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idx="1" type="body"/>
          </p:nvPr>
        </p:nvSpPr>
        <p:spPr>
          <a:xfrm>
            <a:off x="755200" y="1990725"/>
            <a:ext cx="7620000" cy="2448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800"/>
              <a:t>Waveforms</a:t>
            </a:r>
            <a:r>
              <a:rPr lang="en" sz="1800"/>
              <a:t> have &gt;2.5 million timesteps per minute; Midi files represent an abstraction of notes played</a:t>
            </a:r>
            <a:endParaRPr sz="1800"/>
          </a:p>
        </p:txBody>
      </p:sp>
      <p:pic>
        <p:nvPicPr>
          <p:cNvPr id="143" name="Google Shape;143;p15"/>
          <p:cNvPicPr preferRelativeResize="0"/>
          <p:nvPr/>
        </p:nvPicPr>
        <p:blipFill>
          <a:blip r:embed="rId3">
            <a:alphaModFix/>
          </a:blip>
          <a:stretch>
            <a:fillRect/>
          </a:stretch>
        </p:blipFill>
        <p:spPr>
          <a:xfrm>
            <a:off x="527100" y="1725663"/>
            <a:ext cx="3688627" cy="1844324"/>
          </a:xfrm>
          <a:prstGeom prst="rect">
            <a:avLst/>
          </a:prstGeom>
          <a:noFill/>
          <a:ln>
            <a:noFill/>
          </a:ln>
        </p:spPr>
      </p:pic>
      <p:pic>
        <p:nvPicPr>
          <p:cNvPr id="144" name="Google Shape;144;p15"/>
          <p:cNvPicPr preferRelativeResize="0"/>
          <p:nvPr/>
        </p:nvPicPr>
        <p:blipFill>
          <a:blip r:embed="rId4">
            <a:alphaModFix/>
          </a:blip>
          <a:stretch>
            <a:fillRect/>
          </a:stretch>
        </p:blipFill>
        <p:spPr>
          <a:xfrm>
            <a:off x="4572000" y="1620151"/>
            <a:ext cx="4118174" cy="2147050"/>
          </a:xfrm>
          <a:prstGeom prst="rect">
            <a:avLst/>
          </a:prstGeom>
          <a:noFill/>
          <a:ln>
            <a:noFill/>
          </a:ln>
        </p:spPr>
      </p:pic>
      <p:sp>
        <p:nvSpPr>
          <p:cNvPr id="145" name="Google Shape;145;p15"/>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Successful AI algorithms tend to work with midi files instead of a direct audio waveform</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 type="body"/>
          </p:nvPr>
        </p:nvSpPr>
        <p:spPr>
          <a:xfrm>
            <a:off x="755200" y="1990725"/>
            <a:ext cx="76200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800"/>
              <a:t>These approaches usually generate one note at a time, using past notes for prediction</a:t>
            </a:r>
            <a:endParaRPr sz="1800"/>
          </a:p>
        </p:txBody>
      </p:sp>
      <p:pic>
        <p:nvPicPr>
          <p:cNvPr id="151" name="Google Shape;151;p16"/>
          <p:cNvPicPr preferRelativeResize="0"/>
          <p:nvPr/>
        </p:nvPicPr>
        <p:blipFill>
          <a:blip r:embed="rId3">
            <a:alphaModFix/>
          </a:blip>
          <a:stretch>
            <a:fillRect/>
          </a:stretch>
        </p:blipFill>
        <p:spPr>
          <a:xfrm>
            <a:off x="385849" y="1422075"/>
            <a:ext cx="3943572" cy="1035975"/>
          </a:xfrm>
          <a:prstGeom prst="rect">
            <a:avLst/>
          </a:prstGeom>
          <a:noFill/>
          <a:ln>
            <a:noFill/>
          </a:ln>
        </p:spPr>
      </p:pic>
      <p:sp>
        <p:nvSpPr>
          <p:cNvPr id="152" name="Google Shape;152;p16"/>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Typical approaches involve RNNs, LSTMs, modified Transformers or CNNs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3" name="Google Shape;153;p16"/>
          <p:cNvPicPr preferRelativeResize="0"/>
          <p:nvPr/>
        </p:nvPicPr>
        <p:blipFill>
          <a:blip r:embed="rId4">
            <a:alphaModFix/>
          </a:blip>
          <a:stretch>
            <a:fillRect/>
          </a:stretch>
        </p:blipFill>
        <p:spPr>
          <a:xfrm>
            <a:off x="4476716" y="1365275"/>
            <a:ext cx="4385483" cy="1149575"/>
          </a:xfrm>
          <a:prstGeom prst="rect">
            <a:avLst/>
          </a:prstGeom>
          <a:noFill/>
          <a:ln>
            <a:noFill/>
          </a:ln>
        </p:spPr>
      </p:pic>
      <p:grpSp>
        <p:nvGrpSpPr>
          <p:cNvPr id="154" name="Google Shape;154;p16"/>
          <p:cNvGrpSpPr/>
          <p:nvPr/>
        </p:nvGrpSpPr>
        <p:grpSpPr>
          <a:xfrm>
            <a:off x="1236475" y="2571750"/>
            <a:ext cx="7530449" cy="1442701"/>
            <a:chOff x="1236475" y="2571750"/>
            <a:chExt cx="7530449" cy="1442701"/>
          </a:xfrm>
        </p:grpSpPr>
        <p:pic>
          <p:nvPicPr>
            <p:cNvPr id="155" name="Google Shape;155;p16"/>
            <p:cNvPicPr preferRelativeResize="0"/>
            <p:nvPr/>
          </p:nvPicPr>
          <p:blipFill>
            <a:blip r:embed="rId5">
              <a:alphaModFix/>
            </a:blip>
            <a:stretch>
              <a:fillRect/>
            </a:stretch>
          </p:blipFill>
          <p:spPr>
            <a:xfrm>
              <a:off x="4572000" y="2787299"/>
              <a:ext cx="4194924" cy="1149575"/>
            </a:xfrm>
            <a:prstGeom prst="rect">
              <a:avLst/>
            </a:prstGeom>
            <a:noFill/>
            <a:ln>
              <a:noFill/>
            </a:ln>
          </p:spPr>
        </p:pic>
        <p:pic>
          <p:nvPicPr>
            <p:cNvPr id="156" name="Google Shape;156;p16"/>
            <p:cNvPicPr preferRelativeResize="0"/>
            <p:nvPr/>
          </p:nvPicPr>
          <p:blipFill rotWithShape="1">
            <a:blip r:embed="rId6">
              <a:alphaModFix/>
            </a:blip>
            <a:srcRect b="56512" l="23006" r="39351" t="2035"/>
            <a:stretch/>
          </p:blipFill>
          <p:spPr>
            <a:xfrm>
              <a:off x="1236475" y="2571750"/>
              <a:ext cx="2360449" cy="14427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idx="1" type="body"/>
          </p:nvPr>
        </p:nvSpPr>
        <p:spPr>
          <a:xfrm>
            <a:off x="755200" y="1990725"/>
            <a:ext cx="7620000" cy="2448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800"/>
              <a:t>Some exploration in this area can generate coherent segments of music, but not very long</a:t>
            </a:r>
            <a:endParaRPr sz="1800"/>
          </a:p>
        </p:txBody>
      </p:sp>
      <p:sp>
        <p:nvSpPr>
          <p:cNvPr id="162" name="Google Shape;162;p17"/>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what about viewing a piece of music as an image, and using a GAN to generate a large section at once?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3" name="Google Shape;163;p17"/>
          <p:cNvPicPr preferRelativeResize="0"/>
          <p:nvPr/>
        </p:nvPicPr>
        <p:blipFill>
          <a:blip r:embed="rId3">
            <a:alphaModFix/>
          </a:blip>
          <a:stretch>
            <a:fillRect/>
          </a:stretch>
        </p:blipFill>
        <p:spPr>
          <a:xfrm>
            <a:off x="311700" y="1867125"/>
            <a:ext cx="4740723" cy="1599275"/>
          </a:xfrm>
          <a:prstGeom prst="rect">
            <a:avLst/>
          </a:prstGeom>
          <a:noFill/>
          <a:ln>
            <a:noFill/>
          </a:ln>
        </p:spPr>
      </p:pic>
      <p:pic>
        <p:nvPicPr>
          <p:cNvPr id="164" name="Google Shape;164;p17"/>
          <p:cNvPicPr preferRelativeResize="0"/>
          <p:nvPr/>
        </p:nvPicPr>
        <p:blipFill>
          <a:blip r:embed="rId4">
            <a:alphaModFix/>
          </a:blip>
          <a:stretch>
            <a:fillRect/>
          </a:stretch>
        </p:blipFill>
        <p:spPr>
          <a:xfrm>
            <a:off x="5670975" y="1173800"/>
            <a:ext cx="2795899" cy="2795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idx="1" type="body"/>
          </p:nvPr>
        </p:nvSpPr>
        <p:spPr>
          <a:xfrm>
            <a:off x="755200" y="1990725"/>
            <a:ext cx="7620000" cy="24480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lnSpc>
                <a:spcPct val="100000"/>
              </a:lnSpc>
              <a:spcBef>
                <a:spcPts val="1200"/>
              </a:spcBef>
              <a:spcAft>
                <a:spcPts val="0"/>
              </a:spcAft>
              <a:buNone/>
            </a:pPr>
            <a:r>
              <a:rPr lang="en" sz="2035"/>
              <a:t>We can condense ~20 seconds of piano music into 700-1000 values, something like a 32x24 “image”</a:t>
            </a:r>
            <a:endParaRPr sz="2035"/>
          </a:p>
          <a:p>
            <a:pPr indent="0" lvl="0" marL="0" rtl="0" algn="ctr">
              <a:lnSpc>
                <a:spcPct val="100000"/>
              </a:lnSpc>
              <a:spcBef>
                <a:spcPts val="1200"/>
              </a:spcBef>
              <a:spcAft>
                <a:spcPts val="1200"/>
              </a:spcAft>
              <a:buNone/>
            </a:pPr>
            <a:r>
              <a:rPr lang="en" sz="2035"/>
              <a:t>If this is possible, then scaling to even only a 256x192 “image” is symphony with full orchestra</a:t>
            </a:r>
            <a:endParaRPr sz="2035"/>
          </a:p>
        </p:txBody>
      </p:sp>
      <p:sp>
        <p:nvSpPr>
          <p:cNvPr id="170" name="Google Shape;170;p18"/>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tried to </a:t>
            </a:r>
            <a:r>
              <a:rPr lang="en"/>
              <a:t>developed a denser midi representation, then use a GAN to generate new images/pieces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1" name="Google Shape;171;p18"/>
          <p:cNvPicPr preferRelativeResize="0"/>
          <p:nvPr/>
        </p:nvPicPr>
        <p:blipFill>
          <a:blip r:embed="rId3">
            <a:alphaModFix/>
          </a:blip>
          <a:stretch>
            <a:fillRect/>
          </a:stretch>
        </p:blipFill>
        <p:spPr>
          <a:xfrm>
            <a:off x="368975" y="1384975"/>
            <a:ext cx="3517950" cy="1186775"/>
          </a:xfrm>
          <a:prstGeom prst="rect">
            <a:avLst/>
          </a:prstGeom>
          <a:noFill/>
          <a:ln>
            <a:noFill/>
          </a:ln>
        </p:spPr>
      </p:pic>
      <p:pic>
        <p:nvPicPr>
          <p:cNvPr id="172" name="Google Shape;172;p18"/>
          <p:cNvPicPr preferRelativeResize="0"/>
          <p:nvPr/>
        </p:nvPicPr>
        <p:blipFill>
          <a:blip r:embed="rId4">
            <a:alphaModFix/>
          </a:blip>
          <a:stretch>
            <a:fillRect/>
          </a:stretch>
        </p:blipFill>
        <p:spPr>
          <a:xfrm>
            <a:off x="2352675" y="2645225"/>
            <a:ext cx="4438650" cy="1028700"/>
          </a:xfrm>
          <a:prstGeom prst="rect">
            <a:avLst/>
          </a:prstGeom>
          <a:noFill/>
          <a:ln>
            <a:noFill/>
          </a:ln>
        </p:spPr>
      </p:pic>
      <p:pic>
        <p:nvPicPr>
          <p:cNvPr id="173" name="Google Shape;173;p18"/>
          <p:cNvPicPr preferRelativeResize="0"/>
          <p:nvPr/>
        </p:nvPicPr>
        <p:blipFill>
          <a:blip r:embed="rId5">
            <a:alphaModFix/>
          </a:blip>
          <a:stretch>
            <a:fillRect/>
          </a:stretch>
        </p:blipFill>
        <p:spPr>
          <a:xfrm>
            <a:off x="4572010" y="1320950"/>
            <a:ext cx="4303264" cy="1186775"/>
          </a:xfrm>
          <a:prstGeom prst="rect">
            <a:avLst/>
          </a:prstGeom>
          <a:noFill/>
          <a:ln>
            <a:noFill/>
          </a:ln>
        </p:spPr>
      </p:pic>
      <p:sp>
        <p:nvSpPr>
          <p:cNvPr id="174" name="Google Shape;174;p18"/>
          <p:cNvSpPr/>
          <p:nvPr/>
        </p:nvSpPr>
        <p:spPr>
          <a:xfrm>
            <a:off x="2177688" y="3091275"/>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6871488" y="3091275"/>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rot="5400000">
            <a:off x="1157188" y="2520225"/>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rot="-5400000">
            <a:off x="8009338" y="2520225"/>
            <a:ext cx="94800" cy="35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18"/>
          <p:cNvPicPr preferRelativeResize="0"/>
          <p:nvPr/>
        </p:nvPicPr>
        <p:blipFill>
          <a:blip r:embed="rId6">
            <a:alphaModFix/>
          </a:blip>
          <a:stretch>
            <a:fillRect/>
          </a:stretch>
        </p:blipFill>
        <p:spPr>
          <a:xfrm>
            <a:off x="7046464" y="2887925"/>
            <a:ext cx="1731610" cy="744000"/>
          </a:xfrm>
          <a:prstGeom prst="rect">
            <a:avLst/>
          </a:prstGeom>
          <a:noFill/>
          <a:ln>
            <a:noFill/>
          </a:ln>
        </p:spPr>
      </p:pic>
      <p:pic>
        <p:nvPicPr>
          <p:cNvPr id="179" name="Google Shape;179;p18"/>
          <p:cNvPicPr preferRelativeResize="0"/>
          <p:nvPr/>
        </p:nvPicPr>
        <p:blipFill>
          <a:blip r:embed="rId7">
            <a:alphaModFix/>
          </a:blip>
          <a:stretch>
            <a:fillRect/>
          </a:stretch>
        </p:blipFill>
        <p:spPr>
          <a:xfrm>
            <a:off x="365925" y="2896888"/>
            <a:ext cx="1731600" cy="7439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idx="1" type="body"/>
          </p:nvPr>
        </p:nvSpPr>
        <p:spPr>
          <a:xfrm>
            <a:off x="5374000" y="1355526"/>
            <a:ext cx="3416400" cy="301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ctr">
              <a:lnSpc>
                <a:spcPct val="100000"/>
              </a:lnSpc>
              <a:spcBef>
                <a:spcPts val="1200"/>
              </a:spcBef>
              <a:spcAft>
                <a:spcPts val="0"/>
              </a:spcAft>
              <a:buNone/>
            </a:pPr>
            <a:r>
              <a:rPr lang="en" sz="2035"/>
              <a:t>A collection of </a:t>
            </a:r>
            <a:r>
              <a:rPr lang="en" sz="2035"/>
              <a:t>200 hours of paired audio and MIDI recordings from ten years of  International Piano-e-Competition.</a:t>
            </a:r>
            <a:endParaRPr sz="2035"/>
          </a:p>
          <a:p>
            <a:pPr indent="0" lvl="0" marL="0" rtl="0" algn="ctr">
              <a:lnSpc>
                <a:spcPct val="100000"/>
              </a:lnSpc>
              <a:spcBef>
                <a:spcPts val="1200"/>
              </a:spcBef>
              <a:spcAft>
                <a:spcPts val="0"/>
              </a:spcAft>
              <a:buNone/>
            </a:pPr>
            <a:r>
              <a:t/>
            </a:r>
            <a:endParaRPr sz="2035"/>
          </a:p>
          <a:p>
            <a:pPr indent="0" lvl="0" marL="0" rtl="0" algn="ctr">
              <a:lnSpc>
                <a:spcPct val="100000"/>
              </a:lnSpc>
              <a:spcBef>
                <a:spcPts val="1200"/>
              </a:spcBef>
              <a:spcAft>
                <a:spcPts val="1200"/>
              </a:spcAft>
              <a:buNone/>
            </a:pPr>
            <a:r>
              <a:rPr lang="en" sz="2035"/>
              <a:t>Made available by Google since 2018.</a:t>
            </a:r>
            <a:endParaRPr sz="2035"/>
          </a:p>
        </p:txBody>
      </p:sp>
      <p:sp>
        <p:nvSpPr>
          <p:cNvPr id="185" name="Google Shape;185;p19"/>
          <p:cNvSpPr txBox="1"/>
          <p:nvPr>
            <p:ph type="title"/>
          </p:nvPr>
        </p:nvSpPr>
        <p:spPr>
          <a:xfrm>
            <a:off x="356200" y="273850"/>
            <a:ext cx="8476200" cy="861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a:t>
            </a:r>
            <a:r>
              <a:rPr lang="en"/>
              <a:t>IDI and </a:t>
            </a:r>
            <a:r>
              <a:rPr b="1" lang="en"/>
              <a:t>A</a:t>
            </a:r>
            <a:r>
              <a:rPr lang="en"/>
              <a:t>udio </a:t>
            </a:r>
            <a:r>
              <a:rPr b="1" lang="en"/>
              <a:t>E</a:t>
            </a:r>
            <a:r>
              <a:rPr lang="en"/>
              <a:t>dited for </a:t>
            </a:r>
            <a:endParaRPr/>
          </a:p>
          <a:p>
            <a:pPr indent="0" lvl="0" marL="0" rtl="0" algn="ctr">
              <a:spcBef>
                <a:spcPts val="0"/>
              </a:spcBef>
              <a:spcAft>
                <a:spcPts val="0"/>
              </a:spcAft>
              <a:buNone/>
            </a:pPr>
            <a:r>
              <a:rPr b="1" lang="en"/>
              <a:t>S</a:t>
            </a:r>
            <a:r>
              <a:rPr lang="en"/>
              <a:t>ynchronous </a:t>
            </a:r>
            <a:r>
              <a:rPr b="1" lang="en"/>
              <a:t>TR</a:t>
            </a:r>
            <a:r>
              <a:rPr lang="en"/>
              <a:t>acks and </a:t>
            </a:r>
            <a:r>
              <a:rPr b="1" lang="en"/>
              <a:t>O</a:t>
            </a:r>
            <a:r>
              <a:rPr lang="en"/>
              <a:t>rganizations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6" name="Google Shape;186;p19"/>
          <p:cNvPicPr preferRelativeResize="0"/>
          <p:nvPr/>
        </p:nvPicPr>
        <p:blipFill>
          <a:blip r:embed="rId3">
            <a:alphaModFix/>
          </a:blip>
          <a:stretch>
            <a:fillRect/>
          </a:stretch>
        </p:blipFill>
        <p:spPr>
          <a:xfrm>
            <a:off x="557925" y="1355525"/>
            <a:ext cx="4494975" cy="3076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idx="1" type="body"/>
          </p:nvPr>
        </p:nvSpPr>
        <p:spPr>
          <a:xfrm>
            <a:off x="775225" y="4180350"/>
            <a:ext cx="7290900" cy="6390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1200"/>
              </a:spcAft>
              <a:buNone/>
            </a:pPr>
            <a:r>
              <a:rPr lang="en" sz="2035"/>
              <a:t>1277 MIDI songs of </a:t>
            </a:r>
            <a:r>
              <a:rPr lang="en" sz="2035"/>
              <a:t>virtuoso</a:t>
            </a:r>
            <a:r>
              <a:rPr lang="en" sz="2035"/>
              <a:t> piano are processed into 2 Training Datasets.                   15K songs and 200K songs</a:t>
            </a:r>
            <a:endParaRPr sz="2035"/>
          </a:p>
        </p:txBody>
      </p:sp>
      <p:sp>
        <p:nvSpPr>
          <p:cNvPr id="192" name="Google Shape;192;p20"/>
          <p:cNvSpPr txBox="1"/>
          <p:nvPr>
            <p:ph type="title"/>
          </p:nvPr>
        </p:nvSpPr>
        <p:spPr>
          <a:xfrm>
            <a:off x="311700" y="273850"/>
            <a:ext cx="8520600" cy="744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MAESTRO DATASET V3.0.0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3" name="Google Shape;193;p20"/>
          <p:cNvPicPr preferRelativeResize="0"/>
          <p:nvPr/>
        </p:nvPicPr>
        <p:blipFill>
          <a:blip r:embed="rId3">
            <a:alphaModFix/>
          </a:blip>
          <a:stretch>
            <a:fillRect/>
          </a:stretch>
        </p:blipFill>
        <p:spPr>
          <a:xfrm>
            <a:off x="1026013" y="904588"/>
            <a:ext cx="7091975" cy="333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1"/>
          <p:cNvPicPr preferRelativeResize="0"/>
          <p:nvPr/>
        </p:nvPicPr>
        <p:blipFill>
          <a:blip r:embed="rId3">
            <a:alphaModFix/>
          </a:blip>
          <a:stretch>
            <a:fillRect/>
          </a:stretch>
        </p:blipFill>
        <p:spPr>
          <a:xfrm>
            <a:off x="212925" y="394450"/>
            <a:ext cx="8309150" cy="829475"/>
          </a:xfrm>
          <a:prstGeom prst="rect">
            <a:avLst/>
          </a:prstGeom>
          <a:noFill/>
          <a:ln>
            <a:noFill/>
          </a:ln>
        </p:spPr>
      </p:pic>
      <p:pic>
        <p:nvPicPr>
          <p:cNvPr id="199" name="Google Shape;199;p21"/>
          <p:cNvPicPr preferRelativeResize="0"/>
          <p:nvPr/>
        </p:nvPicPr>
        <p:blipFill>
          <a:blip r:embed="rId4">
            <a:alphaModFix/>
          </a:blip>
          <a:stretch>
            <a:fillRect/>
          </a:stretch>
        </p:blipFill>
        <p:spPr>
          <a:xfrm>
            <a:off x="3329739" y="1083860"/>
            <a:ext cx="5509462" cy="2846994"/>
          </a:xfrm>
          <a:prstGeom prst="rect">
            <a:avLst/>
          </a:prstGeom>
          <a:noFill/>
          <a:ln>
            <a:noFill/>
          </a:ln>
        </p:spPr>
      </p:pic>
      <p:pic>
        <p:nvPicPr>
          <p:cNvPr id="200" name="Google Shape;200;p21"/>
          <p:cNvPicPr preferRelativeResize="0"/>
          <p:nvPr/>
        </p:nvPicPr>
        <p:blipFill>
          <a:blip r:embed="rId5">
            <a:alphaModFix/>
          </a:blip>
          <a:stretch>
            <a:fillRect/>
          </a:stretch>
        </p:blipFill>
        <p:spPr>
          <a:xfrm>
            <a:off x="377525" y="1170325"/>
            <a:ext cx="2952225" cy="38305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